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Lato" panose="020F0502020204030203" pitchFamily="34" charset="0"/>
      <p:regular r:id="rId16"/>
      <p:bold r:id="rId17"/>
      <p:italic r:id="rId18"/>
      <p:boldItalic r:id="rId19"/>
    </p:embeddedFont>
    <p:embeddedFont>
      <p:font typeface="PT Sans Narrow" panose="020B0506020203020204" pitchFamily="34" charset="0"/>
      <p:regular r:id="rId20"/>
      <p:bold r:id="rId21"/>
    </p:embeddedFont>
    <p:embeddedFont>
      <p:font typeface="Roboto" panose="02000000000000000000" pitchFamily="2" charset="0"/>
      <p:regular r:id="rId22"/>
      <p:bold r:id="rId23"/>
      <p:italic r:id="rId24"/>
      <p:boldItalic r:id="rId25"/>
    </p:embeddedFont>
    <p:embeddedFont>
      <p:font typeface="Work Sans"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116" y="120"/>
      </p:cViewPr>
      <p:guideLst>
        <p:guide pos="2448"/>
        <p:guide orient="horz" pos="31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viewProps" Target="view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presProps" Target="presProps.xml"/><Relationship Id="rId8" Type="http://schemas.openxmlformats.org/officeDocument/2006/relationships/font" Target="fonts/font5.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c77f95637b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c77f9563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2"/>
        <p:cNvGrpSpPr/>
        <p:nvPr/>
      </p:nvGrpSpPr>
      <p:grpSpPr>
        <a:xfrm>
          <a:off x="0" y="0"/>
          <a:ext cx="0" cy="0"/>
          <a:chOff x="0" y="0"/>
          <a:chExt cx="0" cy="0"/>
        </a:xfrm>
      </p:grpSpPr>
      <p:cxnSp>
        <p:nvCxnSpPr>
          <p:cNvPr id="63" name="Google Shape;63;p3"/>
          <p:cNvCxnSpPr>
            <a:stCxn id="64"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65" name="Google Shape;65;p3"/>
          <p:cNvGrpSpPr/>
          <p:nvPr/>
        </p:nvGrpSpPr>
        <p:grpSpPr>
          <a:xfrm>
            <a:off x="190345" y="900758"/>
            <a:ext cx="7581747" cy="5906"/>
            <a:chOff x="1890075" y="5241175"/>
            <a:chExt cx="4240556" cy="257700"/>
          </a:xfrm>
        </p:grpSpPr>
        <p:sp>
          <p:nvSpPr>
            <p:cNvPr id="66" name="Google Shape;66;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7" name="Google Shape;67;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8" name="Google Shape;68;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69" name="Google Shape;69;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0" name="Google Shape;70;p3"/>
          <p:cNvGrpSpPr/>
          <p:nvPr/>
        </p:nvGrpSpPr>
        <p:grpSpPr>
          <a:xfrm>
            <a:off x="190320" y="931759"/>
            <a:ext cx="7581691" cy="5901"/>
            <a:chOff x="1890075" y="5241175"/>
            <a:chExt cx="4240556" cy="257700"/>
          </a:xfrm>
        </p:grpSpPr>
        <p:sp>
          <p:nvSpPr>
            <p:cNvPr id="71" name="Google Shape;7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3" name="Google Shape;73;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4" name="Google Shape;74;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5" name="Google Shape;75;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6" name="Google Shape;76;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77" name="Google Shape;77;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8" name="Google Shape;78;p3"/>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 name="Google Shape;79;p3"/>
          <p:cNvGrpSpPr/>
          <p:nvPr/>
        </p:nvGrpSpPr>
        <p:grpSpPr>
          <a:xfrm>
            <a:off x="190320" y="900657"/>
            <a:ext cx="7581691" cy="5901"/>
            <a:chOff x="1890075" y="5241175"/>
            <a:chExt cx="4240556" cy="257700"/>
          </a:xfrm>
        </p:grpSpPr>
        <p:sp>
          <p:nvSpPr>
            <p:cNvPr id="80" name="Google Shape;8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1" name="Google Shape;8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2" name="Google Shape;8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3" name="Google Shape;8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4" name="Google Shape;84;p3"/>
          <p:cNvGrpSpPr/>
          <p:nvPr/>
        </p:nvGrpSpPr>
        <p:grpSpPr>
          <a:xfrm>
            <a:off x="190320" y="931759"/>
            <a:ext cx="7581691" cy="5901"/>
            <a:chOff x="1890075" y="5241175"/>
            <a:chExt cx="4240556" cy="257700"/>
          </a:xfrm>
        </p:grpSpPr>
        <p:sp>
          <p:nvSpPr>
            <p:cNvPr id="85" name="Google Shape;8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4" name="Google Shape;64;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88" name="Google Shape;88;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89" name="Google Shape;89;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0" name="Google Shape;90;p3"/>
          <p:cNvGrpSpPr/>
          <p:nvPr/>
        </p:nvGrpSpPr>
        <p:grpSpPr>
          <a:xfrm>
            <a:off x="172024" y="1040825"/>
            <a:ext cx="137818" cy="187200"/>
            <a:chOff x="507100" y="1997600"/>
            <a:chExt cx="158375" cy="187200"/>
          </a:xfrm>
        </p:grpSpPr>
        <p:sp>
          <p:nvSpPr>
            <p:cNvPr id="91" name="Google Shape;91;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4" name="Google Shape;94;p3"/>
          <p:cNvGrpSpPr/>
          <p:nvPr/>
        </p:nvGrpSpPr>
        <p:grpSpPr>
          <a:xfrm>
            <a:off x="190349" y="2907725"/>
            <a:ext cx="137818" cy="187200"/>
            <a:chOff x="507100" y="1540400"/>
            <a:chExt cx="158375" cy="187200"/>
          </a:xfrm>
        </p:grpSpPr>
        <p:sp>
          <p:nvSpPr>
            <p:cNvPr id="95" name="Google Shape;95;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98" name="Google Shape;98;p3"/>
          <p:cNvGrpSpPr/>
          <p:nvPr/>
        </p:nvGrpSpPr>
        <p:grpSpPr>
          <a:xfrm>
            <a:off x="172024" y="5506200"/>
            <a:ext cx="137818" cy="187200"/>
            <a:chOff x="507100" y="1997600"/>
            <a:chExt cx="158375" cy="187200"/>
          </a:xfrm>
        </p:grpSpPr>
        <p:sp>
          <p:nvSpPr>
            <p:cNvPr id="99" name="Google Shape;99;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2" name="Google Shape;102;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3" name="Google Shape;103;p3"/>
          <p:cNvGrpSpPr/>
          <p:nvPr/>
        </p:nvGrpSpPr>
        <p:grpSpPr>
          <a:xfrm>
            <a:off x="172024" y="7607808"/>
            <a:ext cx="137818" cy="187200"/>
            <a:chOff x="507100" y="1997600"/>
            <a:chExt cx="158375" cy="187200"/>
          </a:xfrm>
        </p:grpSpPr>
        <p:sp>
          <p:nvSpPr>
            <p:cNvPr id="104" name="Google Shape;104;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06;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07"/>
        <p:cNvGrpSpPr/>
        <p:nvPr/>
      </p:nvGrpSpPr>
      <p:grpSpPr>
        <a:xfrm>
          <a:off x="0" y="0"/>
          <a:ext cx="0" cy="0"/>
          <a:chOff x="0" y="0"/>
          <a:chExt cx="0" cy="0"/>
        </a:xfrm>
      </p:grpSpPr>
      <p:cxnSp>
        <p:nvCxnSpPr>
          <p:cNvPr id="108" name="Google Shape;10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09" name="Google Shape;109;p4"/>
          <p:cNvGrpSpPr/>
          <p:nvPr/>
        </p:nvGrpSpPr>
        <p:grpSpPr>
          <a:xfrm>
            <a:off x="404725" y="1300475"/>
            <a:ext cx="6908400" cy="72025"/>
            <a:chOff x="404725" y="1681475"/>
            <a:chExt cx="6908400" cy="72025"/>
          </a:xfrm>
        </p:grpSpPr>
        <p:cxnSp>
          <p:nvCxnSpPr>
            <p:cNvPr id="110" name="Google Shape;11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11" name="Google Shape;11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12" name="Google Shape;11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13" name="Google Shape;11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14" name="Google Shape;11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15" name="Google Shape;115;p4"/>
          <p:cNvGrpSpPr/>
          <p:nvPr/>
        </p:nvGrpSpPr>
        <p:grpSpPr>
          <a:xfrm>
            <a:off x="417975" y="1504250"/>
            <a:ext cx="2357775" cy="410125"/>
            <a:chOff x="417975" y="1885250"/>
            <a:chExt cx="2357775" cy="410125"/>
          </a:xfrm>
        </p:grpSpPr>
        <p:sp>
          <p:nvSpPr>
            <p:cNvPr id="116" name="Google Shape;11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4"/>
          <p:cNvGrpSpPr/>
          <p:nvPr/>
        </p:nvGrpSpPr>
        <p:grpSpPr>
          <a:xfrm>
            <a:off x="417975" y="3276600"/>
            <a:ext cx="2357775" cy="410125"/>
            <a:chOff x="265575" y="3352800"/>
            <a:chExt cx="2357775" cy="410125"/>
          </a:xfrm>
        </p:grpSpPr>
        <p:sp>
          <p:nvSpPr>
            <p:cNvPr id="121" name="Google Shape;12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3872044" y="3276600"/>
            <a:ext cx="2747987" cy="410125"/>
            <a:chOff x="3567313" y="3200400"/>
            <a:chExt cx="2357775" cy="410125"/>
          </a:xfrm>
        </p:grpSpPr>
        <p:sp>
          <p:nvSpPr>
            <p:cNvPr id="126" name="Google Shape;12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63" y="6597750"/>
            <a:ext cx="2357775" cy="410125"/>
            <a:chOff x="-39237" y="6140550"/>
            <a:chExt cx="2357775" cy="410125"/>
          </a:xfrm>
        </p:grpSpPr>
        <p:sp>
          <p:nvSpPr>
            <p:cNvPr id="131" name="Google Shape;13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36" name="Google Shape;13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37" name="Google Shape;13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38" name="Google Shape;13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39" name="Google Shape;13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0" name="Google Shape;14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1" name="Google Shape;14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2" name="Google Shape;14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43" name="Google Shape;14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44"/>
        <p:cNvGrpSpPr/>
        <p:nvPr/>
      </p:nvGrpSpPr>
      <p:grpSpPr>
        <a:xfrm>
          <a:off x="0" y="0"/>
          <a:ext cx="0" cy="0"/>
          <a:chOff x="0" y="0"/>
          <a:chExt cx="0" cy="0"/>
        </a:xfrm>
      </p:grpSpPr>
      <p:sp>
        <p:nvSpPr>
          <p:cNvPr id="145" name="Google Shape;145;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46" name="Google Shape;146;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47" name="Google Shape;147;p5"/>
          <p:cNvGrpSpPr/>
          <p:nvPr/>
        </p:nvGrpSpPr>
        <p:grpSpPr>
          <a:xfrm>
            <a:off x="95351" y="1392509"/>
            <a:ext cx="7581691" cy="5901"/>
            <a:chOff x="1890075" y="5241175"/>
            <a:chExt cx="4240556" cy="257700"/>
          </a:xfrm>
        </p:grpSpPr>
        <p:sp>
          <p:nvSpPr>
            <p:cNvPr id="148" name="Google Shape;14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49" name="Google Shape;14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0" name="Google Shape;15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1" name="Google Shape;15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52" name="Google Shape;152;p5"/>
          <p:cNvGrpSpPr/>
          <p:nvPr/>
        </p:nvGrpSpPr>
        <p:grpSpPr>
          <a:xfrm>
            <a:off x="95351" y="4542984"/>
            <a:ext cx="7581691" cy="5901"/>
            <a:chOff x="1890075" y="5241175"/>
            <a:chExt cx="4240556" cy="257700"/>
          </a:xfrm>
        </p:grpSpPr>
        <p:sp>
          <p:nvSpPr>
            <p:cNvPr id="153" name="Google Shape;15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4" name="Google Shape;15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5" name="Google Shape;15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56" name="Google Shape;15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57" name="Google Shape;157;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58" name="Google Shape;158;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59" name="Google Shape;159;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0" name="Google Shape;160;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61" name="Google Shape;161;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62" name="Google Shape;162;p5"/>
          <p:cNvGrpSpPr/>
          <p:nvPr/>
        </p:nvGrpSpPr>
        <p:grpSpPr>
          <a:xfrm>
            <a:off x="95351" y="8200359"/>
            <a:ext cx="7581691" cy="5901"/>
            <a:chOff x="1890075" y="5241175"/>
            <a:chExt cx="4240556" cy="257700"/>
          </a:xfrm>
        </p:grpSpPr>
        <p:sp>
          <p:nvSpPr>
            <p:cNvPr id="163" name="Google Shape;16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6" name="Google Shape;16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67"/>
        <p:cNvGrpSpPr/>
        <p:nvPr/>
      </p:nvGrpSpPr>
      <p:grpSpPr>
        <a:xfrm>
          <a:off x="0" y="0"/>
          <a:ext cx="0" cy="0"/>
          <a:chOff x="0" y="0"/>
          <a:chExt cx="0" cy="0"/>
        </a:xfrm>
      </p:grpSpPr>
      <p:sp>
        <p:nvSpPr>
          <p:cNvPr id="168" name="Google Shape;168;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69" name="Google Shape;169;p6"/>
          <p:cNvGrpSpPr/>
          <p:nvPr/>
        </p:nvGrpSpPr>
        <p:grpSpPr>
          <a:xfrm>
            <a:off x="-16250" y="9048087"/>
            <a:ext cx="7804900" cy="1072407"/>
            <a:chOff x="-19118" y="4617750"/>
            <a:chExt cx="9182236" cy="548378"/>
          </a:xfrm>
        </p:grpSpPr>
        <p:sp>
          <p:nvSpPr>
            <p:cNvPr id="170" name="Google Shape;170;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71" name="Google Shape;171;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7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8"/>
          <p:cNvSpPr txBox="1"/>
          <p:nvPr/>
        </p:nvSpPr>
        <p:spPr>
          <a:xfrm>
            <a:off x="226200" y="3227100"/>
            <a:ext cx="2773800" cy="221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data team performed a preliminary investigation of the claims classification dataset with the aim of learning important relationships between variables.</a:t>
            </a:r>
            <a:endParaRPr sz="1200">
              <a:solidFill>
                <a:schemeClr val="dk1"/>
              </a:solidFill>
              <a:latin typeface="Google Sans"/>
              <a:ea typeface="Google Sans"/>
              <a:cs typeface="Google Sans"/>
              <a:sym typeface="Google Sans"/>
            </a:endParaRPr>
          </a:p>
          <a:p>
            <a:pPr marL="0" lvl="0" indent="0" algn="l" rtl="0">
              <a:spcBef>
                <a:spcPts val="0"/>
              </a:spcBef>
              <a:spcAft>
                <a:spcPts val="0"/>
              </a:spcAft>
              <a:buClr>
                <a:schemeClr val="dk1"/>
              </a:buClr>
              <a:buSzPts val="1100"/>
              <a:buFont typeface="Arial"/>
              <a:buNone/>
            </a:pPr>
            <a:endParaRPr sz="1200">
              <a:solidFill>
                <a:schemeClr val="dk1"/>
              </a:solidFill>
              <a:latin typeface="Google Sans"/>
              <a:ea typeface="Google Sans"/>
              <a:cs typeface="Google Sans"/>
              <a:sym typeface="Google Sans"/>
            </a:endParaRPr>
          </a:p>
          <a:p>
            <a:pPr marL="0" lvl="0" indent="0" algn="l" rtl="0">
              <a:spcBef>
                <a:spcPts val="0"/>
              </a:spcBef>
              <a:spcAft>
                <a:spcPts val="1000"/>
              </a:spcAft>
              <a:buNone/>
            </a:pPr>
            <a:r>
              <a:rPr lang="en" sz="1200">
                <a:solidFill>
                  <a:schemeClr val="dk1"/>
                </a:solidFill>
                <a:latin typeface="Google Sans"/>
                <a:ea typeface="Google Sans"/>
                <a:cs typeface="Google Sans"/>
                <a:sym typeface="Google Sans"/>
              </a:rPr>
              <a:t>Given the ask for a classification of user claims, the data team looked at the counts of claims and opinions in order to understand the count of each type of video content.</a:t>
            </a:r>
            <a:endParaRPr>
              <a:solidFill>
                <a:schemeClr val="dk1"/>
              </a:solidFill>
              <a:latin typeface="Google Sans"/>
              <a:ea typeface="Google Sans"/>
              <a:cs typeface="Google Sans"/>
              <a:sym typeface="Google Sans"/>
            </a:endParaRPr>
          </a:p>
        </p:txBody>
      </p:sp>
      <p:sp>
        <p:nvSpPr>
          <p:cNvPr id="178" name="Google Shape;178;p8"/>
          <p:cNvSpPr txBox="1"/>
          <p:nvPr/>
        </p:nvSpPr>
        <p:spPr>
          <a:xfrm>
            <a:off x="281500" y="1269175"/>
            <a:ext cx="25293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To begin, the data team needs to organize the raw dataset and prepare it for future exploratory data analysis. </a:t>
            </a:r>
            <a:endParaRPr sz="1200">
              <a:latin typeface="Google Sans"/>
              <a:ea typeface="Google Sans"/>
              <a:cs typeface="Google Sans"/>
              <a:sym typeface="Google Sans"/>
            </a:endParaRPr>
          </a:p>
        </p:txBody>
      </p:sp>
      <p:sp>
        <p:nvSpPr>
          <p:cNvPr id="179" name="Google Shape;179;p8"/>
          <p:cNvSpPr txBox="1"/>
          <p:nvPr/>
        </p:nvSpPr>
        <p:spPr>
          <a:xfrm>
            <a:off x="156750" y="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Executive Summary</a:t>
            </a:r>
            <a:endParaRPr sz="2100" b="1">
              <a:latin typeface="Google Sans"/>
              <a:ea typeface="Google Sans"/>
              <a:cs typeface="Google Sans"/>
              <a:sym typeface="Google Sans"/>
            </a:endParaRPr>
          </a:p>
        </p:txBody>
      </p:sp>
      <p:sp>
        <p:nvSpPr>
          <p:cNvPr id="180" name="Google Shape;180;p8"/>
          <p:cNvSpPr txBox="1"/>
          <p:nvPr/>
        </p:nvSpPr>
        <p:spPr>
          <a:xfrm>
            <a:off x="1763100" y="490850"/>
            <a:ext cx="4246200" cy="55089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TikTok </a:t>
            </a:r>
            <a:r>
              <a:rPr lang="en" sz="1200" dirty="0">
                <a:latin typeface="PT Sans Narrow"/>
                <a:ea typeface="PT Sans Narrow"/>
                <a:cs typeface="PT Sans Narrow"/>
                <a:sym typeface="PT Sans Narrow"/>
              </a:rPr>
              <a:t>Claims Classification Project</a:t>
            </a:r>
            <a:endParaRPr sz="1200" dirty="0">
              <a:solidFill>
                <a:srgbClr val="000000"/>
              </a:solidFill>
              <a:latin typeface="PT Sans Narrow"/>
              <a:ea typeface="PT Sans Narrow"/>
              <a:cs typeface="PT Sans Narrow"/>
              <a:sym typeface="PT Sans Narrow"/>
            </a:endParaRPr>
          </a:p>
        </p:txBody>
      </p:sp>
      <p:sp>
        <p:nvSpPr>
          <p:cNvPr id="181" name="Google Shape;181;p8"/>
          <p:cNvSpPr txBox="1"/>
          <p:nvPr/>
        </p:nvSpPr>
        <p:spPr>
          <a:xfrm>
            <a:off x="226200" y="5670675"/>
            <a:ext cx="2886000" cy="256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latin typeface="Google Sans"/>
                <a:ea typeface="Google Sans"/>
                <a:cs typeface="Google Sans"/>
                <a:sym typeface="Google Sans"/>
              </a:rPr>
              <a:t>The impact of this preliminary analysis will be evident in the next steps. </a:t>
            </a:r>
            <a:r>
              <a:rPr lang="en" sz="1200">
                <a:solidFill>
                  <a:schemeClr val="dk1"/>
                </a:solidFill>
                <a:latin typeface="Google Sans"/>
                <a:ea typeface="Google Sans"/>
                <a:cs typeface="Google Sans"/>
                <a:sym typeface="Google Sans"/>
              </a:rPr>
              <a:t>In order to understand the impact of user videos, the data team identified two i</a:t>
            </a:r>
            <a:r>
              <a:rPr lang="en" sz="1200">
                <a:latin typeface="Google Sans"/>
                <a:ea typeface="Google Sans"/>
                <a:cs typeface="Google Sans"/>
                <a:sym typeface="Google Sans"/>
              </a:rPr>
              <a:t>mportant variables to consider. The variables  video_duration (in seconds) and video_view_count are both important factors to consider for future prediction models. </a:t>
            </a:r>
            <a:endParaRPr sz="1200">
              <a:latin typeface="Google Sans"/>
              <a:ea typeface="Google Sans"/>
              <a:cs typeface="Google Sans"/>
              <a:sym typeface="Google Sans"/>
            </a:endParaRPr>
          </a:p>
          <a:p>
            <a:pPr marL="0" lvl="0" indent="0" algn="l" rtl="0">
              <a:spcBef>
                <a:spcPts val="1000"/>
              </a:spcBef>
              <a:spcAft>
                <a:spcPts val="0"/>
              </a:spcAft>
              <a:buClr>
                <a:schemeClr val="dk1"/>
              </a:buClr>
              <a:buSzPts val="1100"/>
              <a:buFont typeface="Arial"/>
              <a:buNone/>
            </a:pPr>
            <a:endParaRPr sz="1200">
              <a:latin typeface="Google Sans"/>
              <a:ea typeface="Google Sans"/>
              <a:cs typeface="Google Sans"/>
              <a:sym typeface="Google Sans"/>
            </a:endParaRPr>
          </a:p>
          <a:p>
            <a:pPr marL="0" lvl="0" indent="0" algn="l" rtl="0">
              <a:spcBef>
                <a:spcPts val="0"/>
              </a:spcBef>
              <a:spcAft>
                <a:spcPts val="0"/>
              </a:spcAft>
              <a:buClr>
                <a:schemeClr val="dk1"/>
              </a:buClr>
              <a:buSzPts val="1100"/>
              <a:buFont typeface="Arial"/>
              <a:buNone/>
            </a:pPr>
            <a:endParaRPr>
              <a:solidFill>
                <a:schemeClr val="dk1"/>
              </a:solidFill>
              <a:latin typeface="Google Sans"/>
              <a:ea typeface="Google Sans"/>
              <a:cs typeface="Google Sans"/>
              <a:sym typeface="Google Sans"/>
            </a:endParaRPr>
          </a:p>
          <a:p>
            <a:pPr marL="0" lvl="0" indent="0" algn="l" rtl="0">
              <a:spcBef>
                <a:spcPts val="0"/>
              </a:spcBef>
              <a:spcAft>
                <a:spcPts val="1000"/>
              </a:spcAft>
              <a:buNone/>
            </a:pPr>
            <a:endParaRPr sz="1200">
              <a:latin typeface="Google Sans"/>
              <a:ea typeface="Google Sans"/>
              <a:cs typeface="Google Sans"/>
              <a:sym typeface="Google Sans"/>
            </a:endParaRPr>
          </a:p>
        </p:txBody>
      </p:sp>
      <p:sp>
        <p:nvSpPr>
          <p:cNvPr id="182" name="Google Shape;182;p8"/>
          <p:cNvSpPr txBox="1"/>
          <p:nvPr/>
        </p:nvSpPr>
        <p:spPr>
          <a:xfrm>
            <a:off x="129100" y="7793425"/>
            <a:ext cx="3951300" cy="23448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There is a near equal balance of opinions versus claims. With this understanding, we can proceed with our future analysis knowing that there is a fairly balanced amount of claims and opinions for the videos included within this dataset.</a:t>
            </a:r>
            <a:endParaRPr sz="1200">
              <a:solidFill>
                <a:schemeClr val="dk1"/>
              </a:solidFill>
              <a:latin typeface="Google Sans"/>
              <a:ea typeface="Google Sans"/>
              <a:cs typeface="Google Sans"/>
              <a:sym typeface="Google Sans"/>
            </a:endParaRPr>
          </a:p>
          <a:p>
            <a:pPr marL="457200" lvl="0" indent="-304800" algn="l" rtl="0">
              <a:spcBef>
                <a:spcPts val="100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With the key variables identified and the initial investigation of the claims classification dataset, the process of exploratory data analysis can begin.</a:t>
            </a:r>
            <a:endParaRPr sz="1200">
              <a:solidFill>
                <a:schemeClr val="dk1"/>
              </a:solidFill>
              <a:latin typeface="Google Sans"/>
              <a:ea typeface="Google Sans"/>
              <a:cs typeface="Google Sans"/>
              <a:sym typeface="Google Sans"/>
            </a:endParaRPr>
          </a:p>
          <a:p>
            <a:pPr marL="0" lvl="0" indent="0" algn="l" rtl="0">
              <a:spcBef>
                <a:spcPts val="0"/>
              </a:spcBef>
              <a:spcAft>
                <a:spcPts val="0"/>
              </a:spcAft>
              <a:buNone/>
            </a:pPr>
            <a:endParaRPr sz="1200">
              <a:solidFill>
                <a:schemeClr val="dk1"/>
              </a:solidFill>
              <a:latin typeface="Google Sans"/>
              <a:ea typeface="Google Sans"/>
              <a:cs typeface="Google Sans"/>
              <a:sym typeface="Google Sans"/>
            </a:endParaRPr>
          </a:p>
        </p:txBody>
      </p:sp>
      <p:sp>
        <p:nvSpPr>
          <p:cNvPr id="183" name="Google Shape;183;p8"/>
          <p:cNvSpPr txBox="1"/>
          <p:nvPr/>
        </p:nvSpPr>
        <p:spPr>
          <a:xfrm>
            <a:off x="4080350" y="937600"/>
            <a:ext cx="252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Google Sans"/>
                <a:ea typeface="Google Sans"/>
                <a:cs typeface="Google Sans"/>
                <a:sym typeface="Google Sans"/>
              </a:rPr>
              <a:t>UNDERSTANDING THE DATA</a:t>
            </a:r>
            <a:endParaRPr>
              <a:latin typeface="Google Sans"/>
              <a:ea typeface="Google Sans"/>
              <a:cs typeface="Google Sans"/>
              <a:sym typeface="Google Sans"/>
            </a:endParaRPr>
          </a:p>
        </p:txBody>
      </p:sp>
      <p:sp>
        <p:nvSpPr>
          <p:cNvPr id="184" name="Google Shape;184;p8"/>
          <p:cNvSpPr txBox="1"/>
          <p:nvPr/>
        </p:nvSpPr>
        <p:spPr>
          <a:xfrm>
            <a:off x="3221900" y="1262850"/>
            <a:ext cx="42462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Google Sans"/>
                <a:ea typeface="Google Sans"/>
                <a:cs typeface="Google Sans"/>
                <a:sym typeface="Google Sans"/>
              </a:rPr>
              <a:t>After reviewing the provided dataset, the variable  claim_status seemed particularly useful, given the client’s proposed project. The following screenshots show important points of analysis required to understand the claim_status variable.</a:t>
            </a:r>
            <a:endParaRPr sz="1200">
              <a:latin typeface="Google Sans"/>
              <a:ea typeface="Google Sans"/>
              <a:cs typeface="Google Sans"/>
              <a:sym typeface="Google Sans"/>
            </a:endParaRPr>
          </a:p>
        </p:txBody>
      </p:sp>
      <p:pic>
        <p:nvPicPr>
          <p:cNvPr id="185" name="Google Shape;185;p8"/>
          <p:cNvPicPr preferRelativeResize="0"/>
          <p:nvPr/>
        </p:nvPicPr>
        <p:blipFill>
          <a:blip r:embed="rId3">
            <a:alphaModFix/>
          </a:blip>
          <a:stretch>
            <a:fillRect/>
          </a:stretch>
        </p:blipFill>
        <p:spPr>
          <a:xfrm>
            <a:off x="3349513" y="2441875"/>
            <a:ext cx="2886075" cy="895350"/>
          </a:xfrm>
          <a:prstGeom prst="rect">
            <a:avLst/>
          </a:prstGeom>
          <a:noFill/>
          <a:ln>
            <a:noFill/>
          </a:ln>
        </p:spPr>
      </p:pic>
      <p:sp>
        <p:nvSpPr>
          <p:cNvPr id="186" name="Google Shape;186;p8"/>
          <p:cNvSpPr txBox="1"/>
          <p:nvPr/>
        </p:nvSpPr>
        <p:spPr>
          <a:xfrm>
            <a:off x="3292550" y="3261025"/>
            <a:ext cx="4175400" cy="4402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dk1"/>
                </a:solidFill>
                <a:latin typeface="Google Sans"/>
                <a:ea typeface="Google Sans"/>
                <a:cs typeface="Google Sans"/>
                <a:sym typeface="Google Sans"/>
              </a:rPr>
              <a:t>Note: </a:t>
            </a:r>
            <a:r>
              <a:rPr lang="en" sz="1200">
                <a:solidFill>
                  <a:schemeClr val="dk1"/>
                </a:solidFill>
                <a:latin typeface="Google Sans"/>
                <a:ea typeface="Google Sans"/>
                <a:cs typeface="Google Sans"/>
                <a:sym typeface="Google Sans"/>
              </a:rPr>
              <a:t>The counts of each claim status are quite balanced. There are 9,608 claims and 9,476 opinions.</a:t>
            </a:r>
            <a:endParaRPr sz="1200">
              <a:solidFill>
                <a:schemeClr val="dk1"/>
              </a:solidFill>
              <a:latin typeface="Google Sans"/>
              <a:ea typeface="Google Sans"/>
              <a:cs typeface="Google Sans"/>
              <a:sym typeface="Google Sans"/>
            </a:endParaRPr>
          </a:p>
          <a:p>
            <a:pPr marL="0" lvl="0" indent="0" algn="l" rtl="0">
              <a:spcBef>
                <a:spcPts val="0"/>
              </a:spcBef>
              <a:spcAft>
                <a:spcPts val="0"/>
              </a:spcAft>
              <a:buNone/>
            </a:pPr>
            <a:endParaRPr>
              <a:solidFill>
                <a:schemeClr val="dk1"/>
              </a:solidFill>
              <a:latin typeface="Google Sans"/>
              <a:ea typeface="Google Sans"/>
              <a:cs typeface="Google Sans"/>
              <a:sym typeface="Google Sans"/>
            </a:endParaRPr>
          </a:p>
          <a:p>
            <a:pPr marL="457200" lvl="0" indent="457200" algn="l" rtl="0">
              <a:spcBef>
                <a:spcPts val="0"/>
              </a:spcBef>
              <a:spcAft>
                <a:spcPts val="0"/>
              </a:spcAft>
              <a:buNone/>
            </a:pPr>
            <a:r>
              <a:rPr lang="en">
                <a:solidFill>
                  <a:schemeClr val="dk1"/>
                </a:solidFill>
                <a:latin typeface="Google Sans"/>
                <a:ea typeface="Google Sans"/>
                <a:cs typeface="Google Sans"/>
                <a:sym typeface="Google Sans"/>
              </a:rPr>
              <a:t>ENGAGEMENT TRENDS</a:t>
            </a:r>
            <a:endParaRPr>
              <a:solidFill>
                <a:schemeClr val="dk1"/>
              </a:solidFill>
              <a:latin typeface="Google Sans"/>
              <a:ea typeface="Google Sans"/>
              <a:cs typeface="Google Sans"/>
              <a:sym typeface="Google Sans"/>
            </a:endParaRPr>
          </a:p>
          <a:p>
            <a:pPr marL="0" lvl="0" indent="0" algn="l" rtl="0">
              <a:spcBef>
                <a:spcPts val="1000"/>
              </a:spcBef>
              <a:spcAft>
                <a:spcPts val="0"/>
              </a:spcAft>
              <a:buNone/>
            </a:pPr>
            <a:r>
              <a:rPr lang="en" sz="1200">
                <a:solidFill>
                  <a:schemeClr val="dk1"/>
                </a:solidFill>
                <a:latin typeface="Google Sans"/>
                <a:ea typeface="Google Sans"/>
                <a:cs typeface="Google Sans"/>
                <a:sym typeface="Google Sans"/>
              </a:rPr>
              <a:t>The data team considered viewer engagement with each video in the claim and opinion categories. In order to understand viewer engagement, the data team considered the view count. The mean and median view count show the impact of each category of video; specifically, the mean and median view counts for both categories show the association between content (claim or opinion) and the video views. </a:t>
            </a:r>
            <a:endParaRPr sz="1200">
              <a:solidFill>
                <a:schemeClr val="dk1"/>
              </a:solidFill>
              <a:latin typeface="Google Sans"/>
              <a:ea typeface="Google Sans"/>
              <a:cs typeface="Google Sans"/>
              <a:sym typeface="Google Sans"/>
            </a:endParaRPr>
          </a:p>
          <a:p>
            <a:pPr marL="0" lvl="0" indent="0" algn="l" rtl="0">
              <a:spcBef>
                <a:spcPts val="0"/>
              </a:spcBef>
              <a:spcAft>
                <a:spcPts val="0"/>
              </a:spcAft>
              <a:buNone/>
            </a:pPr>
            <a:endParaRPr>
              <a:solidFill>
                <a:schemeClr val="dk1"/>
              </a:solidFill>
              <a:latin typeface="Google Sans"/>
              <a:ea typeface="Google Sans"/>
              <a:cs typeface="Google Sans"/>
              <a:sym typeface="Google Sans"/>
            </a:endParaRPr>
          </a:p>
          <a:p>
            <a:pPr marL="0" lvl="0" indent="0" algn="l" rtl="0">
              <a:spcBef>
                <a:spcPts val="0"/>
              </a:spcBef>
              <a:spcAft>
                <a:spcPts val="0"/>
              </a:spcAft>
              <a:buNone/>
            </a:pPr>
            <a:r>
              <a:rPr lang="en" sz="1200" b="1">
                <a:solidFill>
                  <a:schemeClr val="dk1"/>
                </a:solidFill>
                <a:latin typeface="Google Sans"/>
                <a:ea typeface="Google Sans"/>
                <a:cs typeface="Google Sans"/>
                <a:sym typeface="Google Sans"/>
              </a:rPr>
              <a:t>Claims:</a:t>
            </a:r>
            <a:endParaRPr sz="1200" b="1">
              <a:solidFill>
                <a:schemeClr val="dk1"/>
              </a:solidFill>
              <a:latin typeface="Google Sans"/>
              <a:ea typeface="Google Sans"/>
              <a:cs typeface="Google Sans"/>
              <a:sym typeface="Google Sans"/>
            </a:endParaRPr>
          </a:p>
          <a:p>
            <a:pPr marL="0" lvl="0" indent="0" algn="l" rtl="0">
              <a:spcBef>
                <a:spcPts val="1000"/>
              </a:spcBef>
              <a:spcAft>
                <a:spcPts val="0"/>
              </a:spcAft>
              <a:buNone/>
            </a:pPr>
            <a:r>
              <a:rPr lang="en" sz="1050">
                <a:solidFill>
                  <a:schemeClr val="accent2"/>
                </a:solidFill>
                <a:highlight>
                  <a:srgbClr val="FFFFFF"/>
                </a:highlight>
                <a:latin typeface="Courier New"/>
                <a:ea typeface="Courier New"/>
                <a:cs typeface="Courier New"/>
                <a:sym typeface="Courier New"/>
              </a:rPr>
              <a:t>Mean view count claims: 501029.4527477102</a:t>
            </a: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a:solidFill>
                  <a:schemeClr val="accent2"/>
                </a:solidFill>
                <a:highlight>
                  <a:srgbClr val="FFFFFF"/>
                </a:highlight>
                <a:latin typeface="Courier New"/>
                <a:ea typeface="Courier New"/>
                <a:cs typeface="Courier New"/>
                <a:sym typeface="Courier New"/>
              </a:rPr>
              <a:t>Median view count claims: 501555.0</a:t>
            </a: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200" b="1">
                <a:solidFill>
                  <a:schemeClr val="dk1"/>
                </a:solidFill>
                <a:latin typeface="Google Sans"/>
                <a:ea typeface="Google Sans"/>
                <a:cs typeface="Google Sans"/>
                <a:sym typeface="Google Sans"/>
              </a:rPr>
              <a:t>Opinions:</a:t>
            </a:r>
            <a:endParaRPr sz="850">
              <a:solidFill>
                <a:schemeClr val="accent2"/>
              </a:solidFill>
              <a:highlight>
                <a:srgbClr val="FFFFFF"/>
              </a:highlight>
              <a:latin typeface="Courier New"/>
              <a:ea typeface="Courier New"/>
              <a:cs typeface="Courier New"/>
              <a:sym typeface="Courier New"/>
            </a:endParaRPr>
          </a:p>
          <a:p>
            <a:pPr marL="0" lvl="0" indent="0" algn="l" rtl="0">
              <a:spcBef>
                <a:spcPts val="1000"/>
              </a:spcBef>
              <a:spcAft>
                <a:spcPts val="0"/>
              </a:spcAft>
              <a:buNone/>
            </a:pPr>
            <a:r>
              <a:rPr lang="en" sz="1050">
                <a:solidFill>
                  <a:schemeClr val="accent2"/>
                </a:solidFill>
                <a:highlight>
                  <a:srgbClr val="FFFFFF"/>
                </a:highlight>
                <a:latin typeface="Courier New"/>
                <a:ea typeface="Courier New"/>
                <a:cs typeface="Courier New"/>
                <a:sym typeface="Courier New"/>
              </a:rPr>
              <a:t>Mean view count opinions: 4956.43224989447</a:t>
            </a: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 sz="1050">
                <a:solidFill>
                  <a:schemeClr val="accent2"/>
                </a:solidFill>
                <a:highlight>
                  <a:srgbClr val="FFFFFF"/>
                </a:highlight>
                <a:latin typeface="Courier New"/>
                <a:ea typeface="Courier New"/>
                <a:cs typeface="Courier New"/>
                <a:sym typeface="Courier New"/>
              </a:rPr>
              <a:t>Median view count opinions: 4953.0</a:t>
            </a:r>
            <a:endParaRPr sz="1050">
              <a:solidFill>
                <a:schemeClr val="accent2"/>
              </a:solidFill>
              <a:highlight>
                <a:srgbClr val="FFFFFF"/>
              </a:highlight>
              <a:latin typeface="Courier New"/>
              <a:ea typeface="Courier New"/>
              <a:cs typeface="Courier New"/>
              <a:sym typeface="Courier New"/>
            </a:endParaRPr>
          </a:p>
          <a:p>
            <a:pPr marL="0" lvl="0" indent="0" algn="l" rtl="0">
              <a:spcBef>
                <a:spcPts val="0"/>
              </a:spcBef>
              <a:spcAft>
                <a:spcPts val="0"/>
              </a:spcAft>
              <a:buNone/>
            </a:pPr>
            <a:endParaRPr sz="1050">
              <a:solidFill>
                <a:schemeClr val="accent2"/>
              </a:solidFill>
              <a:highlight>
                <a:srgbClr val="FFFFFF"/>
              </a:highlight>
              <a:latin typeface="Courier New"/>
              <a:ea typeface="Courier New"/>
              <a:cs typeface="Courier New"/>
              <a:sym typeface="Courier New"/>
            </a:endParaRPr>
          </a:p>
        </p:txBody>
      </p:sp>
      <p:pic>
        <p:nvPicPr>
          <p:cNvPr id="187" name="Google Shape;187;p8" descr="Pie chart showing 9,670 claims and 9,512 opinions" title="Pie chart"/>
          <p:cNvPicPr preferRelativeResize="0"/>
          <p:nvPr/>
        </p:nvPicPr>
        <p:blipFill rotWithShape="1">
          <a:blip r:embed="rId4">
            <a:alphaModFix/>
          </a:blip>
          <a:srcRect t="-7515"/>
          <a:stretch/>
        </p:blipFill>
        <p:spPr>
          <a:xfrm>
            <a:off x="4574783" y="7594175"/>
            <a:ext cx="1664893" cy="2216400"/>
          </a:xfrm>
          <a:prstGeom prst="rect">
            <a:avLst/>
          </a:prstGeom>
          <a:noFill/>
          <a:ln w="19050" cap="flat" cmpd="sng">
            <a:solidFill>
              <a:schemeClr val="lt1"/>
            </a:solidFill>
            <a:prstDash val="solid"/>
            <a:round/>
            <a:headEnd type="none" w="sm" len="sm"/>
            <a:tailEnd type="none" w="sm" len="sm"/>
          </a:ln>
        </p:spPr>
      </p:pic>
      <p:sp>
        <p:nvSpPr>
          <p:cNvPr id="188" name="Google Shape;188;p8"/>
          <p:cNvSpPr txBox="1"/>
          <p:nvPr/>
        </p:nvSpPr>
        <p:spPr>
          <a:xfrm>
            <a:off x="4156600" y="7517975"/>
            <a:ext cx="3000000" cy="276900"/>
          </a:xfrm>
          <a:prstGeom prst="rect">
            <a:avLst/>
          </a:prstGeom>
          <a:noFill/>
          <a:ln>
            <a:noFill/>
          </a:ln>
        </p:spPr>
        <p:txBody>
          <a:bodyPr spcFirstLastPara="1" wrap="square" lIns="91425" tIns="91425" rIns="91425" bIns="91425" anchor="t" anchorCtr="0">
            <a:spAutoFit/>
          </a:bodyPr>
          <a:lstStyle/>
          <a:p>
            <a:pPr marL="0" lvl="0" indent="0" algn="l" rtl="0">
              <a:lnSpc>
                <a:spcPct val="105000"/>
              </a:lnSpc>
              <a:spcBef>
                <a:spcPts val="0"/>
              </a:spcBef>
              <a:spcAft>
                <a:spcPts val="0"/>
              </a:spcAft>
              <a:buNone/>
            </a:pPr>
            <a:r>
              <a:rPr lang="en" sz="600" i="1">
                <a:solidFill>
                  <a:srgbClr val="444746"/>
                </a:solidFill>
                <a:highlight>
                  <a:schemeClr val="lt1"/>
                </a:highlight>
                <a:latin typeface="Google Sans"/>
                <a:ea typeface="Google Sans"/>
                <a:cs typeface="Google Sans"/>
                <a:sym typeface="Google Sans"/>
              </a:rPr>
              <a:t>Pie chart visualizes the comparison of the count of claims and opinions</a:t>
            </a:r>
            <a:endParaRPr sz="600" i="1">
              <a:solidFill>
                <a:schemeClr val="dk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406</Words>
  <Application>Microsoft Office PowerPoint</Application>
  <PresentationFormat>Custom</PresentationFormat>
  <Paragraphs>25</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Arial</vt:lpstr>
      <vt:lpstr>PT Sans Narrow</vt:lpstr>
      <vt:lpstr>Lato</vt:lpstr>
      <vt:lpstr>Google Sans SemiBold</vt:lpstr>
      <vt:lpstr>Courier New</vt:lpstr>
      <vt:lpstr>Calibri</vt:lpstr>
      <vt:lpstr>Google Sans</vt:lpstr>
      <vt:lpstr>Roboto</vt:lpstr>
      <vt:lpstr>Work Sans</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HP</cp:lastModifiedBy>
  <cp:revision>1</cp:revision>
  <dcterms:modified xsi:type="dcterms:W3CDTF">2024-02-09T13:06:23Z</dcterms:modified>
</cp:coreProperties>
</file>